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430" y="-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2DF45-3113-4942-825F-5D63CC84DF2F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7BA77-5D31-4656-BEFA-D5302B15B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4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9F5DC-2762-4EFA-96DD-CE5149A86CCF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BC688-BBEB-493B-ACA5-1A568BCB7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8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4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CFDB9-01BB-4746-9B26-E4227FBECA68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FC323-FA4B-4A5D-821E-4DEE353C2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0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6960B-FD34-4AEF-8007-E51B600BE81D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D0806-565B-4F31-BE69-1D0363B4B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9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24886-4716-4CB9-9AAD-5608684D3CD8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39398-ADD0-42C3-A675-193BAA5E6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4EBB-4355-4314-B7E5-CD4584073D0D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6C8D0-0842-4713-9B95-9E633C1AA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2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17B7F-891B-4E7D-83C7-2E08824DAC26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6A6D0-D2E0-418C-9247-5BA8236DC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3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EAF87-4823-4B2C-8DB0-4566F30C1E38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1B9EF-A1CD-476F-8F5D-CC8078CA6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6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4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FFF0E-3743-462A-90DE-1DABE5DFBF93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2C4A2-5E2A-4C58-B01A-6C8887D69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5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153F1-82C4-4D06-B266-B06A2FC4BF37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30F3C-E0A9-4CE2-949E-760BA574A1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87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E9F83-AB5A-49F8-BC85-1942BFFE56A2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3D771-8472-4403-84E3-BF689FCB9F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9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87E7467-6F32-451E-9DEE-B1DD618FF9EC}" type="datetimeFigureOut">
              <a:rPr lang="en-US"/>
              <a:pPr>
                <a:defRPr/>
              </a:pPr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F69ADFC-FEC8-46E4-A17A-6571DC1E5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35" r:id="rId7"/>
    <p:sldLayoutId id="2147483836" r:id="rId8"/>
    <p:sldLayoutId id="2147483845" r:id="rId9"/>
    <p:sldLayoutId id="2147483837" r:id="rId10"/>
    <p:sldLayoutId id="2147483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61595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447800"/>
            <a:ext cx="6477000" cy="1828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 smtClean="0">
                <a:latin typeface="High Tower Text" pitchFamily="18" charset="0"/>
              </a:rPr>
              <a:t> </a:t>
            </a:r>
            <a:r>
              <a:rPr lang="en-US" sz="7200" i="1" dirty="0" smtClean="0">
                <a:latin typeface="High Tower Text" pitchFamily="18" charset="0"/>
              </a:rPr>
              <a:t>Python: lesson 1</a:t>
            </a:r>
            <a:endParaRPr lang="en-US" sz="7200" i="1" dirty="0">
              <a:latin typeface="High Tower Text" pitchFamily="18" charset="0"/>
            </a:endParaRP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2057400" y="3733800"/>
            <a:ext cx="525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>
                <a:latin typeface="High Tower Text" pitchFamily="18" charset="0"/>
              </a:rPr>
              <a:t>Catherine and Annie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What is Python anyway?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 rtlCol="0">
            <a:normAutofit fontScale="92500" lnSpcReduction="10000"/>
          </a:bodyPr>
          <a:lstStyle/>
          <a:p>
            <a:pPr marL="320040" indent="-320040" eaLnBrk="1" fontAlgn="auto" hangingPunct="1">
              <a:lnSpc>
                <a:spcPct val="11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latin typeface="High Tower Text" pitchFamily="18" charset="0"/>
              </a:rPr>
              <a:t>Python is a programming language.</a:t>
            </a:r>
          </a:p>
          <a:p>
            <a:pPr marL="320040" indent="-320040" eaLnBrk="1" fontAlgn="auto" hangingPunct="1">
              <a:lnSpc>
                <a:spcPct val="11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latin typeface="High Tower Text" pitchFamily="18" charset="0"/>
              </a:rPr>
              <a:t>But what’s a programming language?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>
                <a:latin typeface="High Tower Text" pitchFamily="18" charset="0"/>
              </a:rPr>
              <a:t>It’s a language humans use to communicate with the computer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>
                <a:latin typeface="High Tower Text" pitchFamily="18" charset="0"/>
              </a:rPr>
              <a:t>Kind of like how you have to speak Italian if you travel to Italy</a:t>
            </a:r>
          </a:p>
          <a:p>
            <a:pPr marL="320040" indent="-320040" eaLnBrk="1" fontAlgn="auto" hangingPunct="1">
              <a:lnSpc>
                <a:spcPct val="11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latin typeface="High Tower Text" pitchFamily="18" charset="0"/>
              </a:rPr>
              <a:t>However, Python is known as a </a:t>
            </a:r>
            <a:r>
              <a:rPr lang="en-US" i="1" dirty="0" smtClean="0">
                <a:latin typeface="High Tower Text" pitchFamily="18" charset="0"/>
              </a:rPr>
              <a:t>high level </a:t>
            </a:r>
            <a:r>
              <a:rPr lang="en-US" dirty="0" smtClean="0">
                <a:latin typeface="High Tower Text" pitchFamily="18" charset="0"/>
              </a:rPr>
              <a:t>programming language, meaning that the computer doesn’t understand the code that you type in. </a:t>
            </a:r>
          </a:p>
          <a:p>
            <a:pPr marL="320040" indent="-320040" eaLnBrk="1" fontAlgn="auto" hangingPunct="1">
              <a:lnSpc>
                <a:spcPct val="11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latin typeface="High Tower Text" pitchFamily="18" charset="0"/>
              </a:rPr>
              <a:t>High level programming languages need to be either </a:t>
            </a:r>
            <a:r>
              <a:rPr lang="en-US" i="1" dirty="0" smtClean="0">
                <a:latin typeface="High Tower Text" pitchFamily="18" charset="0"/>
              </a:rPr>
              <a:t>interpreted</a:t>
            </a:r>
            <a:r>
              <a:rPr lang="en-US" dirty="0" smtClean="0">
                <a:latin typeface="High Tower Text" pitchFamily="18" charset="0"/>
              </a:rPr>
              <a:t> or </a:t>
            </a:r>
            <a:r>
              <a:rPr lang="en-US" i="1" dirty="0" smtClean="0">
                <a:latin typeface="High Tower Text" pitchFamily="18" charset="0"/>
              </a:rPr>
              <a:t>compiled</a:t>
            </a:r>
          </a:p>
          <a:p>
            <a:pPr marL="320040" indent="-320040" eaLnBrk="1" fontAlgn="auto" hangingPunct="1">
              <a:lnSpc>
                <a:spcPct val="11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latin typeface="High Tower Text" pitchFamily="18" charset="0"/>
              </a:rPr>
              <a:t>Python is an interpreted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Compiled vs. interpreted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09800"/>
            <a:ext cx="8504238" cy="5026025"/>
          </a:xfrm>
        </p:spPr>
        <p:txBody>
          <a:bodyPr rtlCol="0">
            <a:normAutofit/>
          </a:bodyPr>
          <a:lstStyle/>
          <a:p>
            <a:pPr marL="320040" indent="-320040" eaLnBrk="1" fontAlgn="auto" hangingPunct="1">
              <a:lnSpc>
                <a:spcPct val="11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sz="1700" dirty="0" smtClean="0">
                <a:latin typeface="High Tower Text" pitchFamily="18" charset="0"/>
              </a:rPr>
              <a:t>A compiled language is one which uses a </a:t>
            </a:r>
            <a:r>
              <a:rPr lang="en-US" sz="1700" i="1" dirty="0" smtClean="0">
                <a:latin typeface="High Tower Text" pitchFamily="18" charset="0"/>
              </a:rPr>
              <a:t>compiler</a:t>
            </a:r>
            <a:r>
              <a:rPr lang="en-US" sz="1700" dirty="0" smtClean="0">
                <a:latin typeface="High Tower Text" pitchFamily="18" charset="0"/>
              </a:rPr>
              <a:t> to translate </a:t>
            </a:r>
            <a:r>
              <a:rPr lang="en-US" sz="1700" i="1" dirty="0" smtClean="0">
                <a:latin typeface="High Tower Text" pitchFamily="18" charset="0"/>
              </a:rPr>
              <a:t>source code </a:t>
            </a:r>
            <a:r>
              <a:rPr lang="en-US" sz="1700" dirty="0" smtClean="0">
                <a:latin typeface="High Tower Text" pitchFamily="18" charset="0"/>
              </a:rPr>
              <a:t>(the </a:t>
            </a:r>
          </a:p>
          <a:p>
            <a:pPr marL="0" indent="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dirty="0" smtClean="0">
                <a:latin typeface="High Tower Text" pitchFamily="18" charset="0"/>
              </a:rPr>
              <a:t>programs you write) into </a:t>
            </a:r>
            <a:r>
              <a:rPr lang="en-US" sz="1700" i="1" dirty="0" smtClean="0">
                <a:latin typeface="High Tower Text" pitchFamily="18" charset="0"/>
              </a:rPr>
              <a:t>machine code</a:t>
            </a:r>
            <a:endParaRPr lang="en-US" sz="1700" dirty="0" smtClean="0">
              <a:latin typeface="High Tower Text" pitchFamily="18" charset="0"/>
            </a:endParaRP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1700" dirty="0" smtClean="0">
                <a:latin typeface="High Tower Text" pitchFamily="18" charset="0"/>
              </a:rPr>
              <a:t>A compiler is a program that you have to install on your computer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1700" dirty="0" smtClean="0">
                <a:latin typeface="High Tower Text" pitchFamily="18" charset="0"/>
              </a:rPr>
              <a:t>Compiled programs are translated all at once into machine code 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1700" dirty="0" smtClean="0">
                <a:latin typeface="High Tower Text" pitchFamily="18" charset="0"/>
              </a:rPr>
              <a:t>There are two different steps: compiling, then executing</a:t>
            </a: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buFont typeface="Wingdings"/>
              <a:buChar char=""/>
              <a:defRPr/>
            </a:pPr>
            <a:r>
              <a:rPr lang="en-US" sz="1700" dirty="0" smtClean="0">
                <a:latin typeface="High Tower Text" pitchFamily="18" charset="0"/>
              </a:rPr>
              <a:t>As soon as a program has been compiled, it can be run many times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1700" dirty="0" smtClean="0">
                <a:latin typeface="High Tower Text" pitchFamily="18" charset="0"/>
              </a:rPr>
              <a:t>Compiled languages are platform dependent, meaning there are different </a:t>
            </a:r>
          </a:p>
          <a:p>
            <a:pPr marL="365760" lvl="1" indent="0"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700" dirty="0" smtClean="0">
                <a:latin typeface="High Tower Text" pitchFamily="18" charset="0"/>
              </a:rPr>
              <a:t>compilers for different operating systems (such as Windows or Mac)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1700" dirty="0" smtClean="0">
                <a:latin typeface="High Tower Text" pitchFamily="18" charset="0"/>
              </a:rPr>
              <a:t>Compiled languages are considered faster than interpreted languages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Compiled vs. Interpreted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7391400" cy="3429000"/>
          </a:xfrm>
        </p:spPr>
        <p:txBody>
          <a:bodyPr/>
          <a:lstStyle/>
          <a:p>
            <a:pPr marL="319088" indent="-319088" eaLnBrk="1" hangingPunct="1">
              <a:lnSpc>
                <a:spcPct val="100000"/>
              </a:lnSpc>
              <a:buFont typeface="Wingdings" pitchFamily="2" charset="2"/>
              <a:buChar char=""/>
            </a:pPr>
            <a:r>
              <a:rPr lang="en-US" smtClean="0">
                <a:latin typeface="High Tower Text" pitchFamily="18" charset="0"/>
              </a:rPr>
              <a:t>An interpreted language is one which uses an interpreter to translate source code into machine code</a:t>
            </a:r>
          </a:p>
          <a:p>
            <a:pPr marL="639763" lvl="1" indent="-273050" eaLnBrk="1" hangingPunct="1">
              <a:buFont typeface="Wingdings 2" pitchFamily="16" charset="2"/>
              <a:buChar char=""/>
            </a:pPr>
            <a:r>
              <a:rPr lang="en-US" sz="1800" smtClean="0">
                <a:latin typeface="High Tower Text" pitchFamily="18" charset="0"/>
              </a:rPr>
              <a:t>An interpreter is also a program that you must install on your computer</a:t>
            </a:r>
          </a:p>
          <a:p>
            <a:pPr marL="639763" lvl="1" indent="-273050" eaLnBrk="1" hangingPunct="1">
              <a:buFont typeface="Wingdings 2" pitchFamily="16" charset="2"/>
              <a:buChar char=""/>
            </a:pPr>
            <a:r>
              <a:rPr lang="en-US" sz="1800" smtClean="0">
                <a:latin typeface="High Tower Text" pitchFamily="18" charset="0"/>
              </a:rPr>
              <a:t>Interpreted languages are platform independent, meaning that a single interpreter can be used across many different operating systems</a:t>
            </a:r>
          </a:p>
          <a:p>
            <a:pPr marL="639763" lvl="1" indent="-273050" eaLnBrk="1" hangingPunct="1">
              <a:buFont typeface="Wingdings 2" pitchFamily="16" charset="2"/>
              <a:buChar char=""/>
            </a:pPr>
            <a:r>
              <a:rPr lang="en-US" sz="1800" smtClean="0">
                <a:latin typeface="High Tower Text" pitchFamily="18" charset="0"/>
              </a:rPr>
              <a:t>There is a single step: executing, which starts the interpreter</a:t>
            </a:r>
          </a:p>
          <a:p>
            <a:pPr marL="639763" lvl="1" indent="-273050" eaLnBrk="1" hangingPunct="1">
              <a:buFont typeface="Wingdings 2" pitchFamily="16" charset="2"/>
              <a:buChar char=""/>
            </a:pPr>
            <a:r>
              <a:rPr lang="en-US" sz="1800" smtClean="0">
                <a:latin typeface="High Tower Text" pitchFamily="18" charset="0"/>
              </a:rPr>
              <a:t>The interpreter then translates and executes the source code one line at a time</a:t>
            </a:r>
          </a:p>
          <a:p>
            <a:pPr marL="639763" lvl="1" indent="-273050" eaLnBrk="1" hangingPunct="1">
              <a:buFont typeface="Wingdings 2" pitchFamily="16" charset="2"/>
              <a:buChar char=""/>
            </a:pPr>
            <a:r>
              <a:rPr lang="en-US" sz="1800" smtClean="0">
                <a:latin typeface="High Tower Text" pitchFamily="18" charset="0"/>
              </a:rPr>
              <a:t>Interpreted languages are considered slower than compiled 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Your first program!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3450"/>
            <a:ext cx="7851775" cy="1749425"/>
          </a:xfrm>
        </p:spPr>
        <p:txBody>
          <a:bodyPr/>
          <a:lstStyle/>
          <a:p>
            <a:pPr marL="319088" indent="-319088" eaLnBrk="1" hangingPunct="1">
              <a:buFont typeface="Wingdings" pitchFamily="2" charset="2"/>
              <a:buChar char=""/>
            </a:pPr>
            <a:r>
              <a:rPr lang="en-US" smtClean="0">
                <a:latin typeface="High Tower Text" pitchFamily="18" charset="0"/>
              </a:rPr>
              <a:t>Now that all that boring terminology is out of the way, let’s get programming!</a:t>
            </a:r>
          </a:p>
          <a:p>
            <a:pPr marL="319088" indent="-319088" eaLnBrk="1" hangingPunct="1">
              <a:buFont typeface="Wingdings" pitchFamily="2" charset="2"/>
              <a:buChar char=""/>
            </a:pPr>
            <a:r>
              <a:rPr lang="en-US" smtClean="0">
                <a:latin typeface="High Tower Text" pitchFamily="18" charset="0"/>
              </a:rPr>
              <a:t>Click on the Windows button and at the bottom, search for IDLE </a:t>
            </a:r>
          </a:p>
          <a:p>
            <a:pPr marL="639763" lvl="1" indent="-273050" eaLnBrk="1" hangingPunct="1">
              <a:buFont typeface="Wingdings 2" pitchFamily="16" charset="2"/>
              <a:buChar char=""/>
            </a:pPr>
            <a:r>
              <a:rPr lang="en-US" smtClean="0">
                <a:latin typeface="High Tower Text" pitchFamily="18" charset="0"/>
              </a:rPr>
              <a:t>Open the program that says IDLE (Python GUI)</a:t>
            </a:r>
          </a:p>
          <a:p>
            <a:pPr marL="639763" lvl="1" indent="-273050" eaLnBrk="1" hangingPunct="1">
              <a:buFont typeface="Wingdings 2" pitchFamily="16" charset="2"/>
              <a:buChar char=""/>
            </a:pPr>
            <a:endParaRPr lang="en-US" smtClean="0"/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962400"/>
            <a:ext cx="31432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The Python shell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 rtlCol="0">
            <a:normAutofit fontScale="92500" lnSpcReduction="20000"/>
          </a:bodyPr>
          <a:lstStyle/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When you open IDLE, you should see something that looks like this:</a:t>
            </a:r>
          </a:p>
          <a:p>
            <a:pPr marL="0" indent="-274320" eaLnBrk="1" fontAlgn="auto" hangingPunct="1">
              <a:spcAft>
                <a:spcPts val="0"/>
              </a:spcAft>
              <a:defRPr/>
            </a:pPr>
            <a:endParaRPr lang="en-US" dirty="0" smtClean="0">
              <a:latin typeface="High Tower Text" pitchFamily="18" charset="0"/>
            </a:endParaRPr>
          </a:p>
          <a:p>
            <a:pPr marL="0" indent="-274320" eaLnBrk="1" fontAlgn="auto" hangingPunct="1">
              <a:spcAft>
                <a:spcPts val="0"/>
              </a:spcAft>
              <a:defRPr/>
            </a:pPr>
            <a:endParaRPr lang="en-US" dirty="0" smtClean="0">
              <a:latin typeface="High Tower Text" pitchFamily="18" charset="0"/>
            </a:endParaRPr>
          </a:p>
          <a:p>
            <a:pPr marL="0" indent="-274320" eaLnBrk="1" fontAlgn="auto" hangingPunct="1">
              <a:spcAft>
                <a:spcPts val="0"/>
              </a:spcAft>
              <a:defRPr/>
            </a:pPr>
            <a:endParaRPr lang="en-US" dirty="0" smtClean="0">
              <a:latin typeface="High Tower Text" pitchFamily="18" charset="0"/>
            </a:endParaRPr>
          </a:p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Notice how the window says Python shell. What do you think a shell is?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High Tower Text" pitchFamily="18" charset="0"/>
              </a:rPr>
              <a:t>A shell is a window that allows you to interact with the computer</a:t>
            </a:r>
          </a:p>
        </p:txBody>
      </p:sp>
      <p:pic>
        <p:nvPicPr>
          <p:cNvPr id="14340" name="Picture 3" descr="dem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13100"/>
            <a:ext cx="63246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75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More of the Python shell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2286000"/>
          </a:xfrm>
        </p:spPr>
        <p:txBody>
          <a:bodyPr/>
          <a:lstStyle/>
          <a:p>
            <a:pPr marL="0" indent="-273050" eaLnBrk="1" hangingPunct="1"/>
            <a:r>
              <a:rPr lang="en-US" smtClean="0">
                <a:latin typeface="High Tower Text" pitchFamily="18" charset="0"/>
              </a:rPr>
              <a:t>With the Python shell, you can interact directly with the computer. </a:t>
            </a:r>
          </a:p>
          <a:p>
            <a:pPr marL="0" indent="-273050" eaLnBrk="1" hangingPunct="1"/>
            <a:r>
              <a:rPr lang="en-US" smtClean="0">
                <a:latin typeface="High Tower Text" pitchFamily="18" charset="0"/>
              </a:rPr>
              <a:t>The set of greater than symbols ‘&gt;&gt;&gt;’ is a prompt. The computer is waiting for you to give it something to do.</a:t>
            </a:r>
          </a:p>
          <a:p>
            <a:pPr marL="0" indent="-273050" eaLnBrk="1" hangingPunct="1"/>
            <a:r>
              <a:rPr lang="en-US" smtClean="0">
                <a:latin typeface="High Tower Text" pitchFamily="18" charset="0"/>
              </a:rPr>
              <a:t>Try typing in 16 * 5, then press Enter, what happens?</a:t>
            </a:r>
          </a:p>
        </p:txBody>
      </p:sp>
      <p:pic>
        <p:nvPicPr>
          <p:cNvPr id="4" name="Picture 3" descr="she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648200"/>
            <a:ext cx="749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Writing your first program</a:t>
            </a:r>
            <a:endParaRPr lang="en-US" b="1" i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200400"/>
          </a:xfrm>
        </p:spPr>
        <p:txBody>
          <a:bodyPr rtlCol="0">
            <a:normAutofit fontScale="92500" lnSpcReduction="20000"/>
          </a:bodyPr>
          <a:lstStyle/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Typing in commands at the shell only allows you to give the computer one command at a time. What if you want to give the computer a whole bunch of instructions?</a:t>
            </a:r>
          </a:p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That’s when you write a </a:t>
            </a:r>
            <a:r>
              <a:rPr lang="en-US" i="1" dirty="0" smtClean="0">
                <a:latin typeface="High Tower Text" pitchFamily="18" charset="0"/>
              </a:rPr>
              <a:t>program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High Tower Text" pitchFamily="18" charset="0"/>
              </a:rPr>
              <a:t>A program is just a set of instructions for the </a:t>
            </a:r>
            <a:r>
              <a:rPr lang="en-US" dirty="0" smtClean="0">
                <a:latin typeface="High Tower Text" pitchFamily="18" charset="0"/>
              </a:rPr>
              <a:t>computer</a:t>
            </a:r>
            <a:endParaRPr lang="en-US" i="1" dirty="0" smtClean="0">
              <a:latin typeface="High Tower Text" pitchFamily="18" charset="0"/>
            </a:endParaRPr>
          </a:p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In order to write a program, you need to use a text editor, like Notepad.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High Tower Text" pitchFamily="18" charset="0"/>
              </a:rPr>
              <a:t>IDLE comes with a text editor</a:t>
            </a:r>
          </a:p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At the top of the shell, click File &gt; New window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Helloworld.py</a:t>
            </a:r>
            <a:endParaRPr lang="en-US" b="1" i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1981200"/>
          </a:xfrm>
        </p:spPr>
        <p:txBody>
          <a:bodyPr/>
          <a:lstStyle/>
          <a:p>
            <a:pPr marL="0" indent="-273050" eaLnBrk="1" hangingPunct="1"/>
            <a:r>
              <a:rPr lang="en-US" sz="1400" dirty="0" smtClean="0">
                <a:latin typeface="High Tower Text" pitchFamily="18" charset="0"/>
              </a:rPr>
              <a:t>The first thing you’ll want to do is save your program. Whenever you save a Python program, you need to give it the ‘.</a:t>
            </a:r>
            <a:r>
              <a:rPr lang="en-US" sz="1400" dirty="0" err="1" smtClean="0">
                <a:latin typeface="High Tower Text" pitchFamily="18" charset="0"/>
              </a:rPr>
              <a:t>py</a:t>
            </a:r>
            <a:r>
              <a:rPr lang="en-US" sz="1400" dirty="0" smtClean="0">
                <a:latin typeface="High Tower Text" pitchFamily="18" charset="0"/>
              </a:rPr>
              <a:t>’ extension, so that the computer knows it’s a Python </a:t>
            </a:r>
            <a:r>
              <a:rPr lang="en-US" sz="1400" dirty="0" smtClean="0">
                <a:latin typeface="High Tower Text" pitchFamily="18" charset="0"/>
              </a:rPr>
              <a:t>file</a:t>
            </a:r>
          </a:p>
          <a:p>
            <a:pPr marL="0" indent="-273050" eaLnBrk="1" hangingPunct="1"/>
            <a:r>
              <a:rPr lang="en-US" sz="1400" dirty="0" smtClean="0">
                <a:latin typeface="High Tower Text" pitchFamily="18" charset="0"/>
              </a:rPr>
              <a:t>Kind </a:t>
            </a:r>
            <a:r>
              <a:rPr lang="en-US" sz="1400" dirty="0" smtClean="0">
                <a:latin typeface="High Tower Text" pitchFamily="18" charset="0"/>
              </a:rPr>
              <a:t>of like ‘.doc’ is a Word </a:t>
            </a:r>
            <a:r>
              <a:rPr lang="en-US" sz="1400" dirty="0" smtClean="0">
                <a:latin typeface="High Tower Text" pitchFamily="18" charset="0"/>
              </a:rPr>
              <a:t>document</a:t>
            </a:r>
          </a:p>
          <a:p>
            <a:pPr marL="0" indent="-273050" eaLnBrk="1" hangingPunct="1"/>
            <a:r>
              <a:rPr lang="en-US" sz="1400" dirty="0" smtClean="0">
                <a:latin typeface="High Tower Text" pitchFamily="18" charset="0"/>
              </a:rPr>
              <a:t>Save </a:t>
            </a:r>
            <a:r>
              <a:rPr lang="en-US" sz="1400" dirty="0" smtClean="0">
                <a:latin typeface="High Tower Text" pitchFamily="18" charset="0"/>
              </a:rPr>
              <a:t>your program, and call it helloWorld.py</a:t>
            </a:r>
          </a:p>
          <a:p>
            <a:pPr lvl="1" eaLnBrk="1" hangingPunct="1"/>
            <a:endParaRPr lang="en-US" dirty="0" smtClean="0">
              <a:latin typeface="High Tower Text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473" y="30480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More of helloWorld.py</a:t>
            </a:r>
            <a:endParaRPr lang="en-US" b="1" i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marL="0" indent="-273050" eaLnBrk="1" hangingPunct="1"/>
            <a:r>
              <a:rPr lang="en-US" smtClean="0">
                <a:latin typeface="High Tower Text" pitchFamily="18" charset="0"/>
              </a:rPr>
              <a:t>Type in the following</a:t>
            </a:r>
          </a:p>
          <a:p>
            <a:pPr marL="0" indent="-273050" eaLnBrk="1" hangingPunct="1"/>
            <a:endParaRPr lang="en-US" smtClean="0">
              <a:latin typeface="High Tower Text" pitchFamily="18" charset="0"/>
            </a:endParaRPr>
          </a:p>
          <a:p>
            <a:pPr marL="0" indent="-273050" eaLnBrk="1" hangingPunct="1"/>
            <a:endParaRPr lang="en-US" smtClean="0">
              <a:latin typeface="High Tower Text" pitchFamily="18" charset="0"/>
            </a:endParaRPr>
          </a:p>
          <a:p>
            <a:pPr marL="0" indent="-273050" eaLnBrk="1" hangingPunct="1"/>
            <a:endParaRPr lang="en-US" smtClean="0">
              <a:latin typeface="High Tower Text" pitchFamily="18" charset="0"/>
            </a:endParaRPr>
          </a:p>
          <a:p>
            <a:pPr marL="0" indent="-273050" eaLnBrk="1" hangingPunct="1"/>
            <a:r>
              <a:rPr lang="en-US" smtClean="0">
                <a:latin typeface="High Tower Text" pitchFamily="18" charset="0"/>
              </a:rPr>
              <a:t>If you press Enter, what happens? NOTHING! We need to execute the program. At the top of the window, click Run &gt; Run module</a:t>
            </a:r>
          </a:p>
        </p:txBody>
      </p:sp>
      <p:pic>
        <p:nvPicPr>
          <p:cNvPr id="4" name="Picture 3" descr="hellowor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895600"/>
            <a:ext cx="31337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Breaking down hello world</a:t>
            </a:r>
            <a:endParaRPr lang="en-US" b="1" i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 rtlCol="0">
            <a:normAutofit fontScale="85000" lnSpcReduction="10000"/>
          </a:bodyPr>
          <a:lstStyle/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Let’s take this program apart line by line</a:t>
            </a:r>
          </a:p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The first line reads ‘</a:t>
            </a:r>
            <a:r>
              <a:rPr lang="en-US" dirty="0" err="1" smtClean="0">
                <a:latin typeface="High Tower Text" pitchFamily="18" charset="0"/>
              </a:rPr>
              <a:t>def</a:t>
            </a:r>
            <a:r>
              <a:rPr lang="en-US" dirty="0" smtClean="0">
                <a:latin typeface="High Tower Text" pitchFamily="18" charset="0"/>
              </a:rPr>
              <a:t> main():’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High Tower Text" pitchFamily="18" charset="0"/>
              </a:rPr>
              <a:t>This is called a </a:t>
            </a:r>
            <a:r>
              <a:rPr lang="en-US" i="1" dirty="0" smtClean="0">
                <a:latin typeface="High Tower Text" pitchFamily="18" charset="0"/>
              </a:rPr>
              <a:t>function header</a:t>
            </a:r>
            <a:r>
              <a:rPr lang="en-US" dirty="0" smtClean="0">
                <a:latin typeface="High Tower Text" pitchFamily="18" charset="0"/>
              </a:rPr>
              <a:t>. It lets the computer know that main is a </a:t>
            </a:r>
            <a:r>
              <a:rPr lang="en-US" i="1" dirty="0" smtClean="0">
                <a:latin typeface="High Tower Text" pitchFamily="18" charset="0"/>
              </a:rPr>
              <a:t>function</a:t>
            </a:r>
          </a:p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The next line reads ‘print “Hello world!” ’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High Tower Text" pitchFamily="18" charset="0"/>
              </a:rPr>
              <a:t>This line is a statement (an instruction given to the computer)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High Tower Text" pitchFamily="18" charset="0"/>
              </a:rPr>
              <a:t>The line above it that begins with a # is called a </a:t>
            </a:r>
            <a:r>
              <a:rPr lang="en-US" i="1" dirty="0" smtClean="0">
                <a:latin typeface="High Tower Text" pitchFamily="18" charset="0"/>
              </a:rPr>
              <a:t>comment.</a:t>
            </a:r>
            <a:r>
              <a:rPr lang="en-US" dirty="0" smtClean="0">
                <a:latin typeface="High Tower Text" pitchFamily="18" charset="0"/>
              </a:rPr>
              <a:t> Comments are ignored by compilers and interpreters. They are notes to programmers.</a:t>
            </a:r>
            <a:endParaRPr lang="en-US" i="1" dirty="0" smtClean="0">
              <a:latin typeface="High Tower Text" pitchFamily="18" charset="0"/>
            </a:endParaRPr>
          </a:p>
          <a:p>
            <a:pPr marL="0" indent="-274320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High Tower Text" pitchFamily="18" charset="0"/>
              </a:rPr>
              <a:t>The last line reads ‘main()’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High Tower Text" pitchFamily="18" charset="0"/>
              </a:rPr>
              <a:t>This is a </a:t>
            </a:r>
            <a:r>
              <a:rPr lang="en-US" i="1" dirty="0" smtClean="0">
                <a:latin typeface="High Tower Text" pitchFamily="18" charset="0"/>
              </a:rPr>
              <a:t>function call</a:t>
            </a:r>
            <a:r>
              <a:rPr lang="en-US" dirty="0" smtClean="0">
                <a:latin typeface="High Tower Text" pitchFamily="18" charset="0"/>
              </a:rPr>
              <a:t> to main, and this is the line that actually starts the program</a:t>
            </a:r>
            <a:endParaRPr lang="en-US" i="1" dirty="0" smtClean="0"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More breaking down hello world</a:t>
            </a:r>
            <a:endParaRPr lang="en-US" b="1" i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marL="0" indent="-273050" eaLnBrk="1" hangingPunct="1"/>
            <a:r>
              <a:rPr lang="en-US" smtClean="0">
                <a:latin typeface="High Tower Text" pitchFamily="18" charset="0"/>
              </a:rPr>
              <a:t>What’s with all the indenting?</a:t>
            </a:r>
          </a:p>
          <a:p>
            <a:pPr lvl="1" eaLnBrk="1" hangingPunct="1"/>
            <a:r>
              <a:rPr lang="en-US" smtClean="0">
                <a:latin typeface="High Tower Text" pitchFamily="18" charset="0"/>
              </a:rPr>
              <a:t>Indenting is a part of Python syntax and a good programming practice. Indenting is used to delineate chunks of code that ‘belong’ to different parts of a program. Whenever you see a colon in Python, the next line usually has to be indented.</a:t>
            </a:r>
          </a:p>
          <a:p>
            <a:pPr lvl="1" eaLnBrk="1" hangingPunct="1"/>
            <a:r>
              <a:rPr lang="en-US" smtClean="0">
                <a:latin typeface="High Tower Text" pitchFamily="18" charset="0"/>
              </a:rPr>
              <a:t>The print statement is indented because it is part of the main function</a:t>
            </a:r>
          </a:p>
          <a:p>
            <a:pPr lvl="1" eaLnBrk="1" hangingPunct="1"/>
            <a:r>
              <a:rPr lang="en-US" smtClean="0">
                <a:latin typeface="High Tower Text" pitchFamily="18" charset="0"/>
              </a:rPr>
              <a:t>The line that reads ‘main()’ does not belong to the main function, which is why it is not indented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Your Turn!</a:t>
            </a:r>
            <a:endParaRPr lang="en-US" b="1" i="1" dirty="0">
              <a:latin typeface="High Tower Tex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marL="0" indent="-273050" eaLnBrk="1" hangingPunct="1"/>
            <a:r>
              <a:rPr lang="en-US" smtClean="0">
                <a:latin typeface="High Tower Text" pitchFamily="18" charset="0"/>
              </a:rPr>
              <a:t>Open the file called “Python – Lesson 1 Exercises” and complete the exercises</a:t>
            </a:r>
          </a:p>
          <a:p>
            <a:pPr marL="0" indent="-273050" eaLnBrk="1" hangingPunct="1"/>
            <a:r>
              <a:rPr lang="en-US" smtClean="0">
                <a:latin typeface="High Tower Text" pitchFamily="18" charset="0"/>
              </a:rPr>
              <a:t>Don’t forget the .py extension when you save your program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57400"/>
            <a:ext cx="64008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>
                <a:latin typeface="High Tower Text" pitchFamily="18" charset="0"/>
              </a:rPr>
              <a:t>Congrats! You made it through your first programming lesson!!</a:t>
            </a:r>
            <a:endParaRPr lang="en-US" b="1" i="1" dirty="0">
              <a:latin typeface="High Tower Text" pitchFamily="18" charset="0"/>
            </a:endParaRPr>
          </a:p>
        </p:txBody>
      </p:sp>
      <p:pic>
        <p:nvPicPr>
          <p:cNvPr id="2253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2819400"/>
            <a:ext cx="4151313" cy="2743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1883</TotalTime>
  <Words>861</Words>
  <Application>Microsoft Office PowerPoint</Application>
  <PresentationFormat>On-screen Show (4:3)</PresentationFormat>
  <Paragraphs>77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Couture</vt:lpstr>
      <vt:lpstr> Python: lesson 1</vt:lpstr>
      <vt:lpstr>What is Python anyway?</vt:lpstr>
      <vt:lpstr>Compiled vs. interpreted</vt:lpstr>
      <vt:lpstr>Compiled vs. Interpreted (cont.)</vt:lpstr>
      <vt:lpstr>Your first program!</vt:lpstr>
      <vt:lpstr>The Python shell</vt:lpstr>
      <vt:lpstr>More of the Python shell</vt:lpstr>
      <vt:lpstr>Writing your first program</vt:lpstr>
      <vt:lpstr>Helloworld.py</vt:lpstr>
      <vt:lpstr>More of helloWorld.py</vt:lpstr>
      <vt:lpstr>Breaking down hello world</vt:lpstr>
      <vt:lpstr>More breaking down hello world</vt:lpstr>
      <vt:lpstr>Your Turn!</vt:lpstr>
      <vt:lpstr>Congrats! You made it through your first programming lesson!!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Catherine</dc:creator>
  <cp:lastModifiedBy>Catherine Rossbach</cp:lastModifiedBy>
  <cp:revision>56</cp:revision>
  <dcterms:created xsi:type="dcterms:W3CDTF">2012-06-09T19:48:31Z</dcterms:created>
  <dcterms:modified xsi:type="dcterms:W3CDTF">2012-06-21T12:51:32Z</dcterms:modified>
</cp:coreProperties>
</file>